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handoutMasterIdLst>
    <p:handoutMasterId r:id="rId16"/>
  </p:handoutMasterIdLst>
  <p:sldIdLst>
    <p:sldId id="259" r:id="rId2"/>
    <p:sldId id="302" r:id="rId3"/>
    <p:sldId id="298" r:id="rId4"/>
    <p:sldId id="261" r:id="rId5"/>
    <p:sldId id="294" r:id="rId6"/>
    <p:sldId id="289" r:id="rId7"/>
    <p:sldId id="290" r:id="rId8"/>
    <p:sldId id="292" r:id="rId9"/>
    <p:sldId id="295" r:id="rId10"/>
    <p:sldId id="296" r:id="rId11"/>
    <p:sldId id="293" r:id="rId12"/>
    <p:sldId id="299" r:id="rId13"/>
    <p:sldId id="30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 id="302"/>
            <p14:sldId id="298"/>
          </p14:sldIdLst>
        </p14:section>
        <p14:section name="Overview and Objectives" id="{ABA716BF-3A5C-4ADB-94C9-CFEF84EBA240}">
          <p14:sldIdLst>
            <p14:sldId id="261"/>
            <p14:sldId id="294"/>
            <p14:sldId id="289"/>
            <p14:sldId id="290"/>
            <p14:sldId id="292"/>
            <p14:sldId id="295"/>
            <p14:sldId id="296"/>
            <p14:sldId id="293"/>
            <p14:sldId id="299"/>
            <p14:sldId id="301"/>
          </p14:sldIdLst>
        </p14:section>
        <p14:section name="Topic 1" id="{6D9936A3-3945-4757-BC8B-B5C252D8E036}">
          <p14:sldIdLst/>
        </p14:section>
        <p14:section name="Sample Slides for Visuals" id="{BAB3A466-96C9-4230-9978-795378D75699}">
          <p14:sldIdLst/>
        </p14:section>
        <p14:section name="Case Study" id="{8C0305C9-B152-4FBA-A789-FE1976D53990}">
          <p14:sldIdLst/>
        </p14:section>
        <p14:section name="Conclusion and Summary" id="{790CEF5B-569A-4C2F-BED5-750B08C0E5AD}">
          <p14:sldIdLst/>
        </p14:section>
        <p14:section name="Appendix" id="{3F78B471-41DA-46F2-A8E4-97E471896AB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83937" autoAdjust="0"/>
  </p:normalViewPr>
  <p:slideViewPr>
    <p:cSldViewPr>
      <p:cViewPr varScale="1">
        <p:scale>
          <a:sx n="69" d="100"/>
          <a:sy n="69" d="100"/>
        </p:scale>
        <p:origin x="-229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15-07-15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515811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15-07-15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7354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for presenting training materials in a group setting.</a:t>
            </a:r>
          </a:p>
          <a:p>
            <a:endParaRPr lang="en-US" dirty="0" smtClean="0"/>
          </a:p>
          <a:p>
            <a:pPr lvl="0"/>
            <a:r>
              <a:rPr lang="en-US" sz="1200" b="1" dirty="0" smtClean="0"/>
              <a:t>Sections</a:t>
            </a:r>
            <a:endParaRPr lang="en-US" sz="1200" b="0" dirty="0" smtClean="0"/>
          </a:p>
          <a:p>
            <a:pPr lvl="0"/>
            <a:r>
              <a:rPr lang="en-US" sz="1200" u="none" kern="1200" dirty="0" smtClean="0">
                <a:solidFill>
                  <a:schemeClr val="tx1"/>
                </a:solidFill>
                <a:effectLst/>
                <a:latin typeface="+mn-lt"/>
                <a:ea typeface="+mn-ea"/>
                <a:cs typeface="+mn-cs"/>
              </a:rPr>
              <a:t>Sections can help to organize your slides or facilitate collaboration between multiple authors. On the </a:t>
            </a:r>
            <a:r>
              <a:rPr lang="en-US" sz="1200" b="1" u="none" kern="1200" dirty="0" smtClean="0">
                <a:solidFill>
                  <a:schemeClr val="tx1"/>
                </a:solidFill>
                <a:effectLst/>
                <a:latin typeface="+mn-lt"/>
                <a:ea typeface="+mn-ea"/>
                <a:cs typeface="+mn-cs"/>
              </a:rPr>
              <a:t>Home</a:t>
            </a:r>
            <a:r>
              <a:rPr lang="en-US" sz="1200" u="none" kern="1200" dirty="0" smtClean="0">
                <a:solidFill>
                  <a:schemeClr val="tx1"/>
                </a:solidFill>
                <a:effectLst/>
                <a:latin typeface="+mn-lt"/>
                <a:ea typeface="+mn-ea"/>
                <a:cs typeface="+mn-cs"/>
              </a:rPr>
              <a:t> tab under </a:t>
            </a:r>
            <a:r>
              <a:rPr lang="en-US" sz="1200" b="1" u="none" kern="1200" dirty="0" smtClean="0">
                <a:solidFill>
                  <a:schemeClr val="tx1"/>
                </a:solidFill>
                <a:effectLst/>
                <a:latin typeface="+mn-lt"/>
                <a:ea typeface="+mn-ea"/>
                <a:cs typeface="+mn-cs"/>
              </a:rPr>
              <a:t>Slides</a:t>
            </a:r>
            <a:r>
              <a:rPr lang="en-US" sz="1200" u="none" kern="1200" dirty="0" smtClean="0">
                <a:solidFill>
                  <a:schemeClr val="tx1"/>
                </a:solidFill>
                <a:effectLst/>
                <a:latin typeface="+mn-lt"/>
                <a:ea typeface="+mn-ea"/>
                <a:cs typeface="+mn-cs"/>
              </a:rPr>
              <a:t>, click </a:t>
            </a:r>
            <a:r>
              <a:rPr lang="en-US" sz="1200" b="1" u="none" kern="1200" dirty="0" smtClean="0">
                <a:solidFill>
                  <a:schemeClr val="tx1"/>
                </a:solidFill>
                <a:effectLst/>
                <a:latin typeface="+mn-lt"/>
                <a:ea typeface="+mn-ea"/>
                <a:cs typeface="+mn-cs"/>
              </a:rPr>
              <a:t>Section</a:t>
            </a:r>
            <a:r>
              <a:rPr lang="en-US" sz="1200" u="none" kern="1200" dirty="0" smtClean="0">
                <a:solidFill>
                  <a:schemeClr val="tx1"/>
                </a:solidFill>
                <a:effectLst/>
                <a:latin typeface="+mn-lt"/>
                <a:ea typeface="+mn-ea"/>
                <a:cs typeface="+mn-cs"/>
              </a:rPr>
              <a:t>, and then click </a:t>
            </a:r>
            <a:r>
              <a:rPr lang="en-US" sz="1200" b="1" u="none" kern="1200" dirty="0" smtClean="0">
                <a:solidFill>
                  <a:schemeClr val="tx1"/>
                </a:solidFill>
                <a:effectLst/>
                <a:latin typeface="+mn-lt"/>
                <a:ea typeface="+mn-ea"/>
                <a:cs typeface="+mn-cs"/>
              </a:rPr>
              <a:t>Add Section</a:t>
            </a:r>
            <a:r>
              <a:rPr lang="en-US" sz="1200" u="none" kern="1200" dirty="0" smtClean="0">
                <a:solidFill>
                  <a:schemeClr val="tx1"/>
                </a:solidFill>
                <a:effectLst/>
                <a:latin typeface="+mn-lt"/>
                <a:ea typeface="+mn-ea"/>
                <a:cs typeface="+mn-cs"/>
              </a:rPr>
              <a:t>.</a:t>
            </a:r>
          </a:p>
          <a:p>
            <a:pPr lvl="0"/>
            <a:endParaRPr lang="en-US" sz="1200" b="1" dirty="0" smtClean="0"/>
          </a:p>
          <a:p>
            <a:pPr lvl="0"/>
            <a:r>
              <a:rPr lang="en-US" sz="1200" b="1" dirty="0" smtClean="0"/>
              <a:t>Notes</a:t>
            </a:r>
          </a:p>
          <a:p>
            <a:pPr lvl="0"/>
            <a:r>
              <a:rPr lang="en-US" sz="1200" u="none" kern="1200" dirty="0" smtClean="0">
                <a:solidFill>
                  <a:schemeClr val="tx1"/>
                </a:solidFill>
                <a:effectLst/>
                <a:latin typeface="+mn-lt"/>
                <a:ea typeface="+mn-ea"/>
                <a:cs typeface="+mn-cs"/>
              </a:rPr>
              <a:t>Use the Notes pane for delivery notes or to provide additional details for the audience. You can see these notes in Presenter View during your presentation. </a:t>
            </a:r>
          </a:p>
          <a:p>
            <a:pPr lvl="0"/>
            <a:r>
              <a:rPr lang="en-US" sz="1200" dirty="0" smtClean="0"/>
              <a:t>Keep in mind the font size (important for accessibility, visibility, videotaping, and online production)</a:t>
            </a:r>
          </a:p>
          <a:p>
            <a:pPr lvl="0"/>
            <a:endParaRPr lang="en-US" sz="1200" dirty="0" smtClean="0"/>
          </a:p>
          <a:p>
            <a:pPr lvl="0">
              <a:buFontTx/>
              <a:buNone/>
            </a:pPr>
            <a:r>
              <a:rPr lang="en-US" sz="1200" b="1" dirty="0" smtClean="0"/>
              <a:t>Coordinated colors </a:t>
            </a:r>
          </a:p>
          <a:p>
            <a:pPr lvl="0">
              <a:buFontTx/>
              <a:buNone/>
            </a:pPr>
            <a:r>
              <a:rPr lang="en-US" sz="1200" dirty="0" smtClean="0"/>
              <a:t>Pay particular attention to the graphs, charts, and text boxes.</a:t>
            </a:r>
            <a:r>
              <a:rPr lang="en-US" sz="1200" baseline="0" dirty="0" smtClean="0"/>
              <a:t> </a:t>
            </a:r>
            <a:endParaRPr lang="en-US" sz="1200" dirty="0" smtClean="0"/>
          </a:p>
          <a:p>
            <a:pPr lvl="0"/>
            <a:r>
              <a:rPr lang="en-US" sz="1200" dirty="0" smtClean="0"/>
              <a:t>Consider that attendees will print in black and white or grayscale. Run a test print to make sure your colors work when printed in pure black and white and grayscale.</a:t>
            </a:r>
          </a:p>
          <a:p>
            <a:pPr lvl="0">
              <a:buFontTx/>
              <a:buNone/>
            </a:pPr>
            <a:endParaRPr lang="en-US" sz="1200" dirty="0" smtClean="0"/>
          </a:p>
          <a:p>
            <a:pPr lvl="0">
              <a:buFontTx/>
              <a:buNone/>
            </a:pPr>
            <a:r>
              <a:rPr lang="en-US" sz="1200" b="1" dirty="0" smtClean="0"/>
              <a:t>Graphics, tables, and graphs</a:t>
            </a:r>
          </a:p>
          <a:p>
            <a:pPr lvl="0"/>
            <a:r>
              <a:rPr lang="en-US" sz="1200" dirty="0" smtClean="0"/>
              <a:t>Keep it simple: If possible, use consistent, non-distracting styles and colors.</a:t>
            </a:r>
          </a:p>
          <a:p>
            <a:pPr lvl="0"/>
            <a:r>
              <a:rPr lang="en-US" sz="1200" dirty="0" smtClean="0"/>
              <a:t>Label all graphs and tables.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13</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15-07-15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15-07-15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15-07-15</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15-07-15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15-07-15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15-07-15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15-07-15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15-07-15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15-07-15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15-07-15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15-07-15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15-07-15</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xmlns:p14="http://schemas.microsoft.com/office/powerpoint/2010/main" spd="slow">
    <p:wipe dir="d"/>
  </p:transition>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6.jpeg"/><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tags" Target="../tags/tag26.xml"/><Relationship Id="rId4" Type="http://schemas.openxmlformats.org/officeDocument/2006/relationships/slideLayout" Target="../slideLayouts/slideLayout3.xml"/><Relationship Id="rId5" Type="http://schemas.openxmlformats.org/officeDocument/2006/relationships/notesSlide" Target="../notesSlides/notesSlide10.xml"/><Relationship Id="rId1" Type="http://schemas.openxmlformats.org/officeDocument/2006/relationships/tags" Target="../tags/tag24.xml"/><Relationship Id="rId2" Type="http://schemas.openxmlformats.org/officeDocument/2006/relationships/tags" Target="../tags/tag25.xml"/></Relationships>
</file>

<file path=ppt/slides/_rels/slide11.xml.rels><?xml version="1.0" encoding="UTF-8" standalone="yes"?>
<Relationships xmlns="http://schemas.openxmlformats.org/package/2006/relationships"><Relationship Id="rId3" Type="http://schemas.openxmlformats.org/officeDocument/2006/relationships/tags" Target="../tags/tag29.xml"/><Relationship Id="rId4" Type="http://schemas.openxmlformats.org/officeDocument/2006/relationships/slideLayout" Target="../slideLayouts/slideLayout3.xml"/><Relationship Id="rId5" Type="http://schemas.openxmlformats.org/officeDocument/2006/relationships/notesSlide" Target="../notesSlides/notesSlide11.xml"/><Relationship Id="rId1" Type="http://schemas.openxmlformats.org/officeDocument/2006/relationships/tags" Target="../tags/tag27.xml"/><Relationship Id="rId2" Type="http://schemas.openxmlformats.org/officeDocument/2006/relationships/tags" Target="../tags/tag28.xml"/></Relationships>
</file>

<file path=ppt/slides/_rels/slide12.xml.rels><?xml version="1.0" encoding="UTF-8" standalone="yes"?>
<Relationships xmlns="http://schemas.openxmlformats.org/package/2006/relationships"><Relationship Id="rId3" Type="http://schemas.openxmlformats.org/officeDocument/2006/relationships/tags" Target="../tags/tag32.xml"/><Relationship Id="rId4" Type="http://schemas.openxmlformats.org/officeDocument/2006/relationships/slideLayout" Target="../slideLayouts/slideLayout3.xml"/><Relationship Id="rId5" Type="http://schemas.openxmlformats.org/officeDocument/2006/relationships/notesSlide" Target="../notesSlides/notesSlide12.xml"/><Relationship Id="rId1" Type="http://schemas.openxmlformats.org/officeDocument/2006/relationships/tags" Target="../tags/tag30.xml"/><Relationship Id="rId2" Type="http://schemas.openxmlformats.org/officeDocument/2006/relationships/tags" Target="../tags/tag3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13.xml"/><Relationship Id="rId5" Type="http://schemas.openxmlformats.org/officeDocument/2006/relationships/hyperlink" Target="http://web.a.ebscohost.com.ezproxy.library.uvic.ca/ehost/pdfviewer/pdfviewer?sid=2643366e-59b2-45a6-b43c-e735ee552d15@sessionmgr4002&amp;vid=1&amp;hid=4109" TargetMode="External"/><Relationship Id="rId1" Type="http://schemas.openxmlformats.org/officeDocument/2006/relationships/tags" Target="../tags/tag33.xml"/><Relationship Id="rId2" Type="http://schemas.openxmlformats.org/officeDocument/2006/relationships/tags" Target="../tags/tag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4" Type="http://schemas.openxmlformats.org/officeDocument/2006/relationships/slideLayout" Target="../slideLayouts/slideLayout3.xml"/><Relationship Id="rId5" Type="http://schemas.openxmlformats.org/officeDocument/2006/relationships/notesSlide" Target="../notesSlides/notesSlide3.xml"/><Relationship Id="rId1" Type="http://schemas.openxmlformats.org/officeDocument/2006/relationships/tags" Target="../tags/tag3.xml"/><Relationship Id="rId2"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tags" Target="../tags/tag8.xml"/><Relationship Id="rId4" Type="http://schemas.openxmlformats.org/officeDocument/2006/relationships/slideLayout" Target="../slideLayouts/slideLayout3.xml"/><Relationship Id="rId5" Type="http://schemas.openxmlformats.org/officeDocument/2006/relationships/notesSlide" Target="../notesSlides/notesSlide4.xml"/><Relationship Id="rId1" Type="http://schemas.openxmlformats.org/officeDocument/2006/relationships/tags" Target="../tags/tag6.xml"/><Relationship Id="rId2"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tags" Target="../tags/tag11.xml"/><Relationship Id="rId4" Type="http://schemas.openxmlformats.org/officeDocument/2006/relationships/slideLayout" Target="../slideLayouts/slideLayout3.xml"/><Relationship Id="rId5" Type="http://schemas.openxmlformats.org/officeDocument/2006/relationships/notesSlide" Target="../notesSlides/notesSlide5.xml"/><Relationship Id="rId1" Type="http://schemas.openxmlformats.org/officeDocument/2006/relationships/tags" Target="../tags/tag9.xml"/><Relationship Id="rId2" Type="http://schemas.openxmlformats.org/officeDocument/2006/relationships/tags" Target="../tags/tag10.xml"/></Relationships>
</file>

<file path=ppt/slides/_rels/slide6.xml.rels><?xml version="1.0" encoding="UTF-8" standalone="yes"?>
<Relationships xmlns="http://schemas.openxmlformats.org/package/2006/relationships"><Relationship Id="rId3" Type="http://schemas.openxmlformats.org/officeDocument/2006/relationships/tags" Target="../tags/tag14.xml"/><Relationship Id="rId4" Type="http://schemas.openxmlformats.org/officeDocument/2006/relationships/slideLayout" Target="../slideLayouts/slideLayout3.xml"/><Relationship Id="rId5" Type="http://schemas.openxmlformats.org/officeDocument/2006/relationships/notesSlide" Target="../notesSlides/notesSlide6.xml"/><Relationship Id="rId1" Type="http://schemas.openxmlformats.org/officeDocument/2006/relationships/tags" Target="../tags/tag12.xml"/><Relationship Id="rId2" Type="http://schemas.openxmlformats.org/officeDocument/2006/relationships/tags" Target="../tags/tag13.xml"/></Relationships>
</file>

<file path=ppt/slides/_rels/slide7.xml.rels><?xml version="1.0" encoding="UTF-8" standalone="yes"?>
<Relationships xmlns="http://schemas.openxmlformats.org/package/2006/relationships"><Relationship Id="rId3" Type="http://schemas.openxmlformats.org/officeDocument/2006/relationships/tags" Target="../tags/tag17.xml"/><Relationship Id="rId4" Type="http://schemas.openxmlformats.org/officeDocument/2006/relationships/slideLayout" Target="../slideLayouts/slideLayout3.xml"/><Relationship Id="rId5" Type="http://schemas.openxmlformats.org/officeDocument/2006/relationships/notesSlide" Target="../notesSlides/notesSlide7.xml"/><Relationship Id="rId1" Type="http://schemas.openxmlformats.org/officeDocument/2006/relationships/tags" Target="../tags/tag15.xml"/><Relationship Id="rId2" Type="http://schemas.openxmlformats.org/officeDocument/2006/relationships/tags" Target="../tags/tag16.xml"/></Relationships>
</file>

<file path=ppt/slides/_rels/slide8.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slideLayout" Target="../slideLayouts/slideLayout3.xml"/><Relationship Id="rId5" Type="http://schemas.openxmlformats.org/officeDocument/2006/relationships/notesSlide" Target="../notesSlides/notesSlide8.xml"/><Relationship Id="rId1" Type="http://schemas.openxmlformats.org/officeDocument/2006/relationships/tags" Target="../tags/tag18.xml"/><Relationship Id="rId2" Type="http://schemas.openxmlformats.org/officeDocument/2006/relationships/tags" Target="../tags/tag19.xml"/></Relationships>
</file>

<file path=ppt/slides/_rels/slide9.xml.rels><?xml version="1.0" encoding="UTF-8" standalone="yes"?>
<Relationships xmlns="http://schemas.openxmlformats.org/package/2006/relationships"><Relationship Id="rId3" Type="http://schemas.openxmlformats.org/officeDocument/2006/relationships/tags" Target="../tags/tag23.xml"/><Relationship Id="rId4" Type="http://schemas.openxmlformats.org/officeDocument/2006/relationships/slideLayout" Target="../slideLayouts/slideLayout3.xml"/><Relationship Id="rId5" Type="http://schemas.openxmlformats.org/officeDocument/2006/relationships/notesSlide" Target="../notesSlides/notesSlide9.xml"/><Relationship Id="rId1" Type="http://schemas.openxmlformats.org/officeDocument/2006/relationships/tags" Target="../tags/tag21.xml"/><Relationship Id="rId2"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custDataLst>
              <p:tags r:id="rId2"/>
            </p:custDataLst>
          </p:nvPr>
        </p:nvSpPr>
        <p:spPr>
          <a:xfrm>
            <a:off x="3962400" y="3962400"/>
            <a:ext cx="4876800" cy="1828800"/>
          </a:xfrm>
        </p:spPr>
        <p:txBody>
          <a:bodyPr>
            <a:normAutofit fontScale="92500" lnSpcReduction="20000"/>
          </a:bodyPr>
          <a:lstStyle/>
          <a:p>
            <a:r>
              <a:rPr lang="en-US" sz="2400" dirty="0"/>
              <a:t> </a:t>
            </a:r>
            <a:endParaRPr lang="en-CA" sz="2400" dirty="0"/>
          </a:p>
          <a:p>
            <a:r>
              <a:rPr lang="en-US" sz="2400" dirty="0"/>
              <a:t>EDCI 554 A01 </a:t>
            </a:r>
            <a:endParaRPr lang="en-CA" sz="2400" dirty="0"/>
          </a:p>
          <a:p>
            <a:r>
              <a:rPr lang="en-US" sz="2400" dirty="0" smtClean="0"/>
              <a:t> Sandra </a:t>
            </a:r>
            <a:r>
              <a:rPr lang="en-US" sz="2400" dirty="0"/>
              <a:t>A. </a:t>
            </a:r>
            <a:r>
              <a:rPr lang="en-US" sz="2400" dirty="0" smtClean="0"/>
              <a:t>Beckett</a:t>
            </a:r>
          </a:p>
          <a:p>
            <a:r>
              <a:rPr lang="en-US" sz="2400" dirty="0" smtClean="0"/>
              <a:t>Student </a:t>
            </a:r>
            <a:r>
              <a:rPr lang="en-US" sz="2400" dirty="0"/>
              <a:t># V00106819</a:t>
            </a:r>
            <a:endParaRPr lang="en-CA" sz="2400" dirty="0"/>
          </a:p>
          <a:p>
            <a:r>
              <a:rPr lang="en-US" sz="2400" dirty="0"/>
              <a:t>University of Victoria</a:t>
            </a:r>
            <a:endParaRPr lang="en-CA" sz="2400" dirty="0"/>
          </a:p>
          <a:p>
            <a:endParaRPr lang="en-US" sz="2400" dirty="0" smtClean="0">
              <a:latin typeface="+mn-lt"/>
            </a:endParaRPr>
          </a:p>
        </p:txBody>
      </p:sp>
      <p:sp>
        <p:nvSpPr>
          <p:cNvPr id="4" name="Title 3"/>
          <p:cNvSpPr>
            <a:spLocks noGrp="1"/>
          </p:cNvSpPr>
          <p:nvPr>
            <p:ph type="ctrTitle"/>
          </p:nvPr>
        </p:nvSpPr>
        <p:spPr>
          <a:xfrm>
            <a:off x="1752600" y="1981200"/>
            <a:ext cx="7239000" cy="1524000"/>
          </a:xfrm>
        </p:spPr>
        <p:txBody>
          <a:bodyPr/>
          <a:lstStyle/>
          <a:p>
            <a:pPr algn="ctr"/>
            <a:r>
              <a:rPr lang="en-US" dirty="0" smtClean="0"/>
              <a:t>Intergenerational Learning</a:t>
            </a:r>
            <a:br>
              <a:rPr lang="en-US" dirty="0" smtClean="0"/>
            </a:br>
            <a:r>
              <a:rPr lang="en-US" sz="3200" b="0" i="1" dirty="0" smtClean="0">
                <a:latin typeface="Chalkboard"/>
                <a:cs typeface="Chalkboard"/>
              </a:rPr>
              <a:t>Creating Magical Moments</a:t>
            </a:r>
            <a:endParaRPr lang="en-US" dirty="0"/>
          </a:p>
        </p:txBody>
      </p:sp>
      <p:pic>
        <p:nvPicPr>
          <p:cNvPr id="5" name="Picture 4" descr="IMG_6490.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9600" y="3505200"/>
            <a:ext cx="1758462" cy="11430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sz="3200" i="1" u="sng" dirty="0" smtClean="0">
                <a:latin typeface="Chalkboard"/>
                <a:cs typeface="Chalkboard"/>
              </a:rPr>
              <a:t>Professional Perspective:</a:t>
            </a:r>
            <a:endParaRPr lang="en-US" sz="3200" i="1" u="sng" dirty="0">
              <a:latin typeface="Chalkboard"/>
              <a:cs typeface="Chalkboard"/>
            </a:endParaRPr>
          </a:p>
        </p:txBody>
      </p:sp>
      <p:sp>
        <p:nvSpPr>
          <p:cNvPr id="5" name="Content Placeholder 4"/>
          <p:cNvSpPr>
            <a:spLocks noGrp="1"/>
          </p:cNvSpPr>
          <p:nvPr>
            <p:ph idx="1"/>
            <p:custDataLst>
              <p:tags r:id="rId3"/>
            </p:custDataLst>
          </p:nvPr>
        </p:nvSpPr>
        <p:spPr>
          <a:xfrm>
            <a:off x="762000" y="1295400"/>
            <a:ext cx="8077200" cy="5257800"/>
          </a:xfrm>
        </p:spPr>
        <p:txBody>
          <a:bodyPr>
            <a:noAutofit/>
          </a:bodyPr>
          <a:lstStyle/>
          <a:p>
            <a:pPr marL="0" indent="0">
              <a:buNone/>
            </a:pPr>
            <a:r>
              <a:rPr lang="en-US" sz="2600" dirty="0" smtClean="0"/>
              <a:t>-In an era of age segregation, frenetic lifestyles and increased time and attention diverted to technology over humanity, intergenerational learning is needed by society.  </a:t>
            </a:r>
          </a:p>
          <a:p>
            <a:pPr marL="0" indent="0">
              <a:buNone/>
            </a:pPr>
            <a:r>
              <a:rPr lang="en-US" sz="2600" dirty="0" smtClean="0"/>
              <a:t>-Increased involvement in quality intergenerational programs will only be achieved when educators and health care professionals become invested in intergenerational ways.</a:t>
            </a:r>
          </a:p>
          <a:p>
            <a:pPr marL="0" indent="0">
              <a:buNone/>
            </a:pPr>
            <a:r>
              <a:rPr lang="en-US" sz="2600" dirty="0" smtClean="0"/>
              <a:t>-All participants must be equitable co-constructors of programs and activities.</a:t>
            </a:r>
          </a:p>
          <a:p>
            <a:pPr marL="0" indent="0">
              <a:buNone/>
            </a:pPr>
            <a:r>
              <a:rPr lang="en-US" sz="2600" dirty="0" smtClean="0"/>
              <a:t>-Professional development opportunities and quality resources are essential components to increased implementation of intergenerational learning programs.</a:t>
            </a:r>
          </a:p>
        </p:txBody>
      </p:sp>
    </p:spTree>
    <p:custDataLst>
      <p:tags r:id="rId1"/>
    </p:custDataLst>
    <p:extLst>
      <p:ext uri="{BB962C8B-B14F-4D97-AF65-F5344CB8AC3E}">
        <p14:creationId xmlns:p14="http://schemas.microsoft.com/office/powerpoint/2010/main" val="3296043832"/>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sz="3200" i="1" u="sng" dirty="0" smtClean="0">
                <a:latin typeface="Chalkboard"/>
                <a:cs typeface="Chalkboard"/>
              </a:rPr>
              <a:t>Conclusions:</a:t>
            </a:r>
            <a:endParaRPr lang="en-US" sz="3200" i="1" u="sng" dirty="0">
              <a:latin typeface="Chalkboard"/>
              <a:cs typeface="Chalkboard"/>
            </a:endParaRPr>
          </a:p>
        </p:txBody>
      </p:sp>
      <p:sp>
        <p:nvSpPr>
          <p:cNvPr id="5" name="Content Placeholder 4"/>
          <p:cNvSpPr>
            <a:spLocks noGrp="1"/>
          </p:cNvSpPr>
          <p:nvPr>
            <p:ph idx="1"/>
            <p:custDataLst>
              <p:tags r:id="rId3"/>
            </p:custDataLst>
          </p:nvPr>
        </p:nvSpPr>
        <p:spPr>
          <a:xfrm>
            <a:off x="762000" y="1295400"/>
            <a:ext cx="8077200" cy="5562599"/>
          </a:xfrm>
        </p:spPr>
        <p:txBody>
          <a:bodyPr>
            <a:normAutofit fontScale="92500" lnSpcReduction="20000"/>
          </a:bodyPr>
          <a:lstStyle/>
          <a:p>
            <a:pPr marL="0" indent="0">
              <a:buNone/>
            </a:pPr>
            <a:r>
              <a:rPr lang="en-US" dirty="0" smtClean="0"/>
              <a:t>-Literature </a:t>
            </a:r>
            <a:r>
              <a:rPr lang="en-US" dirty="0"/>
              <a:t>overwhelmingly supports positive benefits of intergenerational programs (Dunham &amp; Casadonte, 2009)</a:t>
            </a:r>
            <a:r>
              <a:rPr lang="en-US" dirty="0" smtClean="0"/>
              <a:t>.</a:t>
            </a:r>
          </a:p>
          <a:p>
            <a:pPr marL="0" indent="0">
              <a:buNone/>
            </a:pPr>
            <a:r>
              <a:rPr lang="en-US" dirty="0" smtClean="0"/>
              <a:t>-Intergenerational learning programs are suited to all ages, but within the public school system have particular advantages to kindergarten as social and emotional goals are inherent and curriculum is less restrictive.</a:t>
            </a:r>
            <a:endParaRPr lang="en-CA" dirty="0"/>
          </a:p>
          <a:p>
            <a:pPr marL="0" indent="0">
              <a:buNone/>
            </a:pPr>
            <a:r>
              <a:rPr lang="en-US" dirty="0" smtClean="0"/>
              <a:t>-</a:t>
            </a:r>
            <a:r>
              <a:rPr lang="en-US" dirty="0"/>
              <a:t>The </a:t>
            </a:r>
            <a:r>
              <a:rPr lang="en-US" dirty="0" smtClean="0"/>
              <a:t>key </a:t>
            </a:r>
            <a:r>
              <a:rPr lang="en-US" dirty="0"/>
              <a:t>to success and growth </a:t>
            </a:r>
            <a:r>
              <a:rPr lang="en-US" dirty="0" smtClean="0"/>
              <a:t>of intergenerational </a:t>
            </a:r>
            <a:r>
              <a:rPr lang="en-US" dirty="0"/>
              <a:t>learning programs </a:t>
            </a:r>
            <a:r>
              <a:rPr lang="en-US" dirty="0" smtClean="0"/>
              <a:t>includes </a:t>
            </a:r>
            <a:r>
              <a:rPr lang="en-US" dirty="0"/>
              <a:t>continued research, well-founded professional development, and useful resources to support interactions and education of people of diverse ages. </a:t>
            </a:r>
            <a:endParaRPr lang="en-US" dirty="0" smtClean="0"/>
          </a:p>
        </p:txBody>
      </p:sp>
    </p:spTree>
    <p:custDataLst>
      <p:tags r:id="rId1"/>
    </p:custDataLst>
    <p:extLst>
      <p:ext uri="{BB962C8B-B14F-4D97-AF65-F5344CB8AC3E}">
        <p14:creationId xmlns:p14="http://schemas.microsoft.com/office/powerpoint/2010/main" val="77576355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sz="3200" i="1" u="sng" dirty="0" smtClean="0">
                <a:latin typeface="Chalkboard"/>
                <a:cs typeface="Chalkboard"/>
              </a:rPr>
              <a:t>Intentions:</a:t>
            </a:r>
            <a:endParaRPr lang="en-US" sz="3200" i="1" u="sng" dirty="0">
              <a:latin typeface="Chalkboard"/>
              <a:cs typeface="Chalkboard"/>
            </a:endParaRPr>
          </a:p>
        </p:txBody>
      </p:sp>
      <p:sp>
        <p:nvSpPr>
          <p:cNvPr id="5" name="Content Placeholder 4"/>
          <p:cNvSpPr>
            <a:spLocks noGrp="1"/>
          </p:cNvSpPr>
          <p:nvPr>
            <p:ph idx="1"/>
            <p:custDataLst>
              <p:tags r:id="rId3"/>
            </p:custDataLst>
          </p:nvPr>
        </p:nvSpPr>
        <p:spPr>
          <a:xfrm>
            <a:off x="762000" y="1219200"/>
            <a:ext cx="8077200" cy="4956787"/>
          </a:xfrm>
        </p:spPr>
        <p:txBody>
          <a:bodyPr>
            <a:normAutofit fontScale="92500" lnSpcReduction="20000"/>
          </a:bodyPr>
          <a:lstStyle/>
          <a:p>
            <a:pPr marL="0" indent="0">
              <a:buNone/>
            </a:pPr>
            <a:r>
              <a:rPr lang="en-US" dirty="0" smtClean="0"/>
              <a:t>-The key to success and growth of intergenerational learning programs includes continued research, well-founded professional development, and useful resources.</a:t>
            </a:r>
          </a:p>
          <a:p>
            <a:pPr marL="0" indent="0">
              <a:buNone/>
            </a:pPr>
            <a:r>
              <a:rPr lang="en-US" dirty="0" smtClean="0"/>
              <a:t>-I intend to create a resource that links professionals to research, implementation strategies, and activities to advance intergenerational programs.</a:t>
            </a:r>
          </a:p>
          <a:p>
            <a:pPr marL="0" indent="0">
              <a:buNone/>
            </a:pPr>
            <a:r>
              <a:rPr lang="en-US" dirty="0" smtClean="0"/>
              <a:t>-A series of lesson plans linked to the Kindergarten Curriculum Package (2010, British Columbia Ministry of Education) will be a component of this resource.</a:t>
            </a:r>
          </a:p>
        </p:txBody>
      </p:sp>
    </p:spTree>
    <p:custDataLst>
      <p:tags r:id="rId1"/>
    </p:custDataLst>
    <p:extLst>
      <p:ext uri="{BB962C8B-B14F-4D97-AF65-F5344CB8AC3E}">
        <p14:creationId xmlns:p14="http://schemas.microsoft.com/office/powerpoint/2010/main" val="3778744092"/>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p:txBody>
          <a:bodyPr>
            <a:normAutofit/>
          </a:bodyPr>
          <a:lstStyle/>
          <a:p>
            <a:pPr>
              <a:defRPr/>
            </a:pPr>
            <a:r>
              <a:rPr lang="en-US" sz="3200" i="1" u="sng" dirty="0" smtClean="0">
                <a:latin typeface="Chalkboard"/>
                <a:cs typeface="Chalkboard"/>
              </a:rPr>
              <a:t>References:</a:t>
            </a:r>
          </a:p>
        </p:txBody>
      </p:sp>
      <p:sp>
        <p:nvSpPr>
          <p:cNvPr id="2" name="Content Placeholder 1"/>
          <p:cNvSpPr>
            <a:spLocks noGrp="1"/>
          </p:cNvSpPr>
          <p:nvPr>
            <p:ph idx="1"/>
          </p:nvPr>
        </p:nvSpPr>
        <p:spPr/>
        <p:txBody>
          <a:bodyPr>
            <a:normAutofit lnSpcReduction="10000"/>
          </a:bodyPr>
          <a:lstStyle/>
          <a:p>
            <a:pPr marL="0" indent="0">
              <a:buNone/>
            </a:pPr>
            <a:r>
              <a:rPr lang="en-US" sz="1200" dirty="0"/>
              <a:t>Dunham, C.C. &amp; </a:t>
            </a:r>
            <a:r>
              <a:rPr lang="en-US" sz="1200" dirty="0" err="1"/>
              <a:t>Casadonte</a:t>
            </a:r>
            <a:r>
              <a:rPr lang="en-US" sz="1200" dirty="0"/>
              <a:t>, D. (2009). Children’s Attitudes and Classroom Interaction </a:t>
            </a:r>
            <a:r>
              <a:rPr lang="en-US" sz="1200" dirty="0" smtClean="0"/>
              <a:t>in </a:t>
            </a:r>
            <a:r>
              <a:rPr lang="en-US" sz="1200" dirty="0"/>
              <a:t>an Intergenerational Education </a:t>
            </a:r>
            <a:r>
              <a:rPr lang="en-US" sz="1200" dirty="0" smtClean="0"/>
              <a:t>	Program</a:t>
            </a:r>
            <a:r>
              <a:rPr lang="en-US" sz="1200" dirty="0"/>
              <a:t>. </a:t>
            </a:r>
            <a:r>
              <a:rPr lang="en-US" sz="1200" i="1" dirty="0" smtClean="0"/>
              <a:t>Educational </a:t>
            </a:r>
            <a:r>
              <a:rPr lang="en-US" sz="1200" i="1" dirty="0"/>
              <a:t>Gerontology. </a:t>
            </a:r>
            <a:r>
              <a:rPr lang="en-US" sz="1200" dirty="0"/>
              <a:t>35(5), 453-464. doi:10.1080/03601270802605473 </a:t>
            </a:r>
            <a:endParaRPr lang="en-US" sz="1200" dirty="0" smtClean="0"/>
          </a:p>
          <a:p>
            <a:pPr marL="0" indent="0">
              <a:buNone/>
            </a:pPr>
            <a:r>
              <a:rPr lang="en-US" sz="1200" dirty="0" err="1" smtClean="0"/>
              <a:t>Felten</a:t>
            </a:r>
            <a:r>
              <a:rPr lang="en-US" sz="1200" dirty="0"/>
              <a:t>, P. &amp; Clayton, P.H. (2011) Service-Learning. </a:t>
            </a:r>
            <a:r>
              <a:rPr lang="en-US" sz="1200" i="1" dirty="0"/>
              <a:t>New Directions for Teaching and </a:t>
            </a:r>
            <a:r>
              <a:rPr lang="en-US" sz="1200" i="1" dirty="0" smtClean="0"/>
              <a:t>Learning</a:t>
            </a:r>
            <a:r>
              <a:rPr lang="en-US" sz="1200" i="1" dirty="0"/>
              <a:t>.</a:t>
            </a:r>
            <a:r>
              <a:rPr lang="en-US" sz="1200" dirty="0"/>
              <a:t> 2011(128), 75-84</a:t>
            </a:r>
            <a:r>
              <a:rPr lang="en-US" sz="1200" dirty="0" smtClean="0"/>
              <a:t>.</a:t>
            </a:r>
          </a:p>
          <a:p>
            <a:pPr marL="0" indent="0">
              <a:buNone/>
            </a:pPr>
            <a:r>
              <a:rPr lang="en-US" sz="1200" dirty="0"/>
              <a:t>	</a:t>
            </a:r>
            <a:r>
              <a:rPr lang="en-US" sz="1200" dirty="0" smtClean="0"/>
              <a:t> </a:t>
            </a:r>
            <a:r>
              <a:rPr lang="en-US" sz="1200" dirty="0" err="1"/>
              <a:t>doi</a:t>
            </a:r>
            <a:r>
              <a:rPr lang="en-US" sz="1200" dirty="0"/>
              <a:t>: 10.1002/tl.470   </a:t>
            </a:r>
            <a:endParaRPr lang="en-CA" sz="1200" dirty="0"/>
          </a:p>
          <a:p>
            <a:pPr marL="0" indent="0">
              <a:buNone/>
            </a:pPr>
            <a:r>
              <a:rPr lang="en-US" sz="1200" dirty="0"/>
              <a:t>Holmes, C. (2009). An Intergenerational Program with Benefits. </a:t>
            </a:r>
            <a:r>
              <a:rPr lang="en-US" sz="1200" i="1" dirty="0"/>
              <a:t>Early Childhood </a:t>
            </a:r>
            <a:r>
              <a:rPr lang="en-US" sz="1200" i="1" dirty="0" smtClean="0"/>
              <a:t>Education</a:t>
            </a:r>
            <a:r>
              <a:rPr lang="en-US" sz="1200" i="1" dirty="0"/>
              <a:t>. </a:t>
            </a:r>
            <a:r>
              <a:rPr lang="en-US" sz="1200" dirty="0"/>
              <a:t>37(2), 113-119.</a:t>
            </a:r>
            <a:endParaRPr lang="en-CA" sz="1200" dirty="0"/>
          </a:p>
          <a:p>
            <a:pPr marL="0" indent="0">
              <a:buNone/>
            </a:pPr>
            <a:r>
              <a:rPr lang="en-US" sz="1200" dirty="0"/>
              <a:t>	</a:t>
            </a:r>
            <a:r>
              <a:rPr lang="en-US" sz="1200" dirty="0" err="1"/>
              <a:t>doi</a:t>
            </a:r>
            <a:r>
              <a:rPr lang="en-US" sz="1200" dirty="0"/>
              <a:t>: 10.1007/s10643-009-0329-9 </a:t>
            </a:r>
            <a:endParaRPr lang="en-CA" sz="1200" dirty="0"/>
          </a:p>
          <a:p>
            <a:pPr marL="0" indent="0">
              <a:buNone/>
            </a:pPr>
            <a:r>
              <a:rPr lang="en-US" sz="1200" dirty="0"/>
              <a:t>Kenner, C., Ruby, M., </a:t>
            </a:r>
            <a:r>
              <a:rPr lang="en-US" sz="1200" dirty="0" err="1"/>
              <a:t>Jessel</a:t>
            </a:r>
            <a:r>
              <a:rPr lang="en-US" sz="1200" dirty="0"/>
              <a:t>, J., Gregory, E., &amp; </a:t>
            </a:r>
            <a:r>
              <a:rPr lang="en-US" sz="1200" dirty="0" err="1"/>
              <a:t>Arju</a:t>
            </a:r>
            <a:r>
              <a:rPr lang="en-US" sz="1200" dirty="0"/>
              <a:t>, T. (2007). Intergenerational </a:t>
            </a:r>
            <a:r>
              <a:rPr lang="en-US" sz="1200" dirty="0" smtClean="0"/>
              <a:t>learning </a:t>
            </a:r>
            <a:r>
              <a:rPr lang="en-US" sz="1200" dirty="0"/>
              <a:t>between children and grandparents </a:t>
            </a:r>
            <a:r>
              <a:rPr lang="en-US" sz="1200" dirty="0" smtClean="0"/>
              <a:t>in</a:t>
            </a:r>
          </a:p>
          <a:p>
            <a:pPr marL="0" indent="0">
              <a:buNone/>
            </a:pPr>
            <a:r>
              <a:rPr lang="en-US" sz="1200" dirty="0"/>
              <a:t>	</a:t>
            </a:r>
            <a:r>
              <a:rPr lang="en-US" sz="1200" dirty="0" smtClean="0"/>
              <a:t> </a:t>
            </a:r>
            <a:r>
              <a:rPr lang="en-US" sz="1200" dirty="0"/>
              <a:t>east London. </a:t>
            </a:r>
            <a:r>
              <a:rPr lang="en-US" sz="1200" i="1" dirty="0"/>
              <a:t>Journal of Early </a:t>
            </a:r>
            <a:r>
              <a:rPr lang="en-US" sz="1200" i="1" dirty="0" smtClean="0"/>
              <a:t>Childhood </a:t>
            </a:r>
            <a:r>
              <a:rPr lang="en-US" sz="1200" i="1" dirty="0"/>
              <a:t>Research. </a:t>
            </a:r>
            <a:r>
              <a:rPr lang="en-US" sz="1200" dirty="0"/>
              <a:t>5(3), 219-243.</a:t>
            </a:r>
            <a:endParaRPr lang="en-CA" sz="1200" dirty="0"/>
          </a:p>
          <a:p>
            <a:pPr marL="0" indent="0">
              <a:buNone/>
            </a:pPr>
            <a:r>
              <a:rPr lang="en-US" sz="1200" dirty="0"/>
              <a:t>Knight, T., </a:t>
            </a:r>
            <a:r>
              <a:rPr lang="en-US" sz="1200" dirty="0" err="1"/>
              <a:t>Skouteris</a:t>
            </a:r>
            <a:r>
              <a:rPr lang="en-US" sz="1200" dirty="0"/>
              <a:t>, H., Townsend, M., &amp; Hooley, M, (2014). The Act of Giving</a:t>
            </a:r>
            <a:r>
              <a:rPr lang="en-US" sz="1200" dirty="0" smtClean="0"/>
              <a:t>: </a:t>
            </a:r>
            <a:r>
              <a:rPr lang="en-US" sz="1200" dirty="0"/>
              <a:t>Systematic Review of </a:t>
            </a:r>
            <a:r>
              <a:rPr lang="en-US" sz="1200" dirty="0" err="1"/>
              <a:t>Nonfamilial</a:t>
            </a:r>
            <a:r>
              <a:rPr lang="en-US" sz="1200" dirty="0"/>
              <a:t> </a:t>
            </a:r>
            <a:r>
              <a:rPr lang="en-US" sz="1200" dirty="0" smtClean="0"/>
              <a:t>	Intergenerational </a:t>
            </a:r>
            <a:r>
              <a:rPr lang="en-US" sz="1200" dirty="0"/>
              <a:t>Interaction. </a:t>
            </a:r>
            <a:r>
              <a:rPr lang="en-US" sz="1200" i="1" dirty="0"/>
              <a:t>Journal of </a:t>
            </a:r>
            <a:r>
              <a:rPr lang="en-US" sz="1200" i="1" dirty="0" smtClean="0"/>
              <a:t>Intergenerational </a:t>
            </a:r>
            <a:r>
              <a:rPr lang="en-US" sz="1200" i="1" dirty="0"/>
              <a:t>Relationships. </a:t>
            </a:r>
            <a:r>
              <a:rPr lang="en-US" sz="1200" dirty="0"/>
              <a:t>12(3), 257-278. </a:t>
            </a:r>
            <a:endParaRPr lang="en-CA" sz="1200" dirty="0"/>
          </a:p>
          <a:p>
            <a:pPr marL="0" indent="0">
              <a:buNone/>
            </a:pPr>
            <a:r>
              <a:rPr lang="en-US" sz="1200" dirty="0" smtClean="0"/>
              <a:t>	</a:t>
            </a:r>
            <a:r>
              <a:rPr lang="en-US" sz="1200" dirty="0" err="1" smtClean="0"/>
              <a:t>doi</a:t>
            </a:r>
            <a:r>
              <a:rPr lang="en-US" sz="1200" dirty="0"/>
              <a:t>: 10.1080/</a:t>
            </a:r>
            <a:r>
              <a:rPr lang="en-US" sz="1200" dirty="0" smtClean="0"/>
              <a:t>15350770.2014.929913</a:t>
            </a:r>
          </a:p>
          <a:p>
            <a:pPr marL="0" indent="0">
              <a:buNone/>
            </a:pPr>
            <a:r>
              <a:rPr lang="en-US" sz="1200" dirty="0" smtClean="0"/>
              <a:t>Newman</a:t>
            </a:r>
            <a:r>
              <a:rPr lang="en-US" sz="1200" dirty="0"/>
              <a:t>, S., Ward, C.R., Smith, T.B., Wilson, J.O., McCrea, J.M. (1997)</a:t>
            </a:r>
            <a:r>
              <a:rPr lang="en-US" sz="1200" dirty="0" smtClean="0"/>
              <a:t>.  INTERGENERATIONAL </a:t>
            </a:r>
            <a:r>
              <a:rPr lang="en-US" sz="1200" dirty="0"/>
              <a:t>PROGRAMS: Past, Present, and </a:t>
            </a:r>
            <a:r>
              <a:rPr lang="en-US" sz="1200" dirty="0" smtClean="0"/>
              <a:t>	Future</a:t>
            </a:r>
            <a:r>
              <a:rPr lang="en-US" sz="1200" dirty="0"/>
              <a:t>. New </a:t>
            </a:r>
            <a:r>
              <a:rPr lang="en-US" sz="1200" dirty="0" smtClean="0"/>
              <a:t>York: </a:t>
            </a:r>
            <a:r>
              <a:rPr lang="en-US" sz="1200" dirty="0" err="1" smtClean="0"/>
              <a:t>Routledge</a:t>
            </a:r>
            <a:r>
              <a:rPr lang="en-US" sz="1200" dirty="0" smtClean="0"/>
              <a:t>.</a:t>
            </a:r>
          </a:p>
          <a:p>
            <a:pPr marL="0" indent="0">
              <a:buNone/>
            </a:pPr>
            <a:r>
              <a:rPr lang="en-US" sz="1200" dirty="0"/>
              <a:t>Smith, B.J. &amp; Yeager A. (2008). Intergenerational Communities. </a:t>
            </a:r>
            <a:r>
              <a:rPr lang="en-US" sz="1200" i="1" dirty="0"/>
              <a:t>Child &amp; Youth </a:t>
            </a:r>
            <a:r>
              <a:rPr lang="en-US" sz="1200" i="1" dirty="0" smtClean="0"/>
              <a:t>Services</a:t>
            </a:r>
            <a:r>
              <a:rPr lang="en-US" sz="1200" i="1" dirty="0"/>
              <a:t>.</a:t>
            </a:r>
            <a:r>
              <a:rPr lang="en-US" sz="1200" dirty="0"/>
              <a:t> 20(1-2), 25-32. </a:t>
            </a:r>
            <a:endParaRPr lang="en-US" sz="1200" dirty="0" smtClean="0"/>
          </a:p>
          <a:p>
            <a:pPr marL="0" indent="0">
              <a:buNone/>
            </a:pPr>
            <a:r>
              <a:rPr lang="en-US" sz="1200" dirty="0"/>
              <a:t>	</a:t>
            </a:r>
            <a:r>
              <a:rPr lang="en-US" sz="1200" dirty="0" err="1" smtClean="0"/>
              <a:t>doi</a:t>
            </a:r>
            <a:r>
              <a:rPr lang="en-US" sz="1200" dirty="0"/>
              <a:t>: 10.1300/</a:t>
            </a:r>
            <a:r>
              <a:rPr lang="en-US" sz="1200" dirty="0" smtClean="0"/>
              <a:t>JO24v20n01_03</a:t>
            </a:r>
            <a:endParaRPr lang="en-CA" sz="1200" dirty="0"/>
          </a:p>
          <a:p>
            <a:pPr marL="0" indent="0">
              <a:buNone/>
            </a:pPr>
            <a:r>
              <a:rPr lang="en-US" sz="1200" dirty="0"/>
              <a:t>Whiteland, S. (2013). Picture Pals: An Intergenerational Service-Learning Art Project. </a:t>
            </a:r>
            <a:r>
              <a:rPr lang="en-US" sz="1200" i="1" dirty="0" smtClean="0"/>
              <a:t>Art </a:t>
            </a:r>
            <a:r>
              <a:rPr lang="en-US" sz="1200" i="1" dirty="0"/>
              <a:t>Education.</a:t>
            </a:r>
            <a:r>
              <a:rPr lang="en-US" sz="1200" dirty="0"/>
              <a:t> 66(6), 20-26. </a:t>
            </a:r>
            <a:endParaRPr lang="en-US" sz="1200" dirty="0" smtClean="0"/>
          </a:p>
          <a:p>
            <a:pPr marL="0" indent="0">
              <a:buNone/>
            </a:pPr>
            <a:r>
              <a:rPr lang="en-US" sz="1200" dirty="0"/>
              <a:t>	</a:t>
            </a:r>
            <a:r>
              <a:rPr lang="en-US" sz="1200" dirty="0" smtClean="0"/>
              <a:t>Retrieved  from:</a:t>
            </a:r>
            <a:r>
              <a:rPr lang="en-US" sz="1200" dirty="0"/>
              <a:t>	</a:t>
            </a:r>
            <a:r>
              <a:rPr lang="en-US" sz="1200" u="sng" dirty="0">
                <a:hlinkClick r:id="rId5"/>
              </a:rPr>
              <a:t>http://web.a.ebscohost.com.ezproxy.library.uvic.ca/ehost/pdfviewer/pdfviewer?sid=2643366e-59b2-45a6-b43c-e735ee552d15%40sessionmgr4002&amp;vid=1&amp;hid=4109</a:t>
            </a:r>
            <a:r>
              <a:rPr lang="en-CA" sz="1200" dirty="0"/>
              <a:t> </a:t>
            </a:r>
            <a:endParaRPr lang="en-US" sz="1200" dirty="0" smtClean="0"/>
          </a:p>
          <a:p>
            <a:pPr marL="0" indent="0">
              <a:buNone/>
            </a:pPr>
            <a:endParaRPr lang="en-US" sz="1200" dirty="0"/>
          </a:p>
          <a:p>
            <a:pPr marL="0" indent="0">
              <a:buNone/>
            </a:pPr>
            <a:r>
              <a:rPr lang="en-US" sz="1200" dirty="0" smtClean="0"/>
              <a:t>				</a:t>
            </a:r>
            <a:endParaRPr lang="en-US" sz="1200" dirty="0"/>
          </a:p>
        </p:txBody>
      </p:sp>
    </p:spTree>
    <p:custDataLst>
      <p:tags r:id="rId1"/>
    </p:custDataLst>
    <p:extLst>
      <p:ext uri="{BB962C8B-B14F-4D97-AF65-F5344CB8AC3E}">
        <p14:creationId xmlns:p14="http://schemas.microsoft.com/office/powerpoint/2010/main" val="31981154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90800" y="914400"/>
            <a:ext cx="5892354" cy="5334000"/>
          </a:xfrm>
          <a:prstGeom prst="rect">
            <a:avLst/>
          </a:prstGeom>
          <a:noFill/>
        </p:spPr>
        <p:txBody>
          <a:bodyPr wrap="square" rtlCol="0">
            <a:normAutofit fontScale="92500" lnSpcReduction="10000"/>
          </a:bodyPr>
          <a:lstStyle/>
          <a:p>
            <a:r>
              <a:rPr lang="en-US" sz="4000" dirty="0" smtClean="0">
                <a:latin typeface="Chalkboard"/>
                <a:cs typeface="Chalkboard"/>
              </a:rPr>
              <a:t>“The </a:t>
            </a:r>
            <a:r>
              <a:rPr lang="en-US" sz="4000" dirty="0">
                <a:latin typeface="Chalkboard"/>
                <a:cs typeface="Chalkboard"/>
              </a:rPr>
              <a:t>quality of a nation is reflected in the way it recognizes that its strength lies in its ability to integrate the wisdom of its elders with the spirit and vitality of its children and youth</a:t>
            </a:r>
            <a:r>
              <a:rPr lang="en-US" sz="4000" dirty="0" smtClean="0">
                <a:latin typeface="Chalkboard"/>
                <a:cs typeface="Chalkboard"/>
              </a:rPr>
              <a:t>”. </a:t>
            </a:r>
          </a:p>
          <a:p>
            <a:endParaRPr lang="en-US" sz="3200" i="1" dirty="0" smtClean="0">
              <a:latin typeface="Chalkboard"/>
              <a:cs typeface="Chalkboard"/>
            </a:endParaRPr>
          </a:p>
          <a:p>
            <a:r>
              <a:rPr lang="en-US" sz="3200" dirty="0"/>
              <a:t> </a:t>
            </a:r>
            <a:r>
              <a:rPr lang="en-US" sz="3200" dirty="0" smtClean="0"/>
              <a:t>             Margaret </a:t>
            </a:r>
            <a:r>
              <a:rPr lang="en-US" sz="3200" dirty="0"/>
              <a:t>Mead (1971) </a:t>
            </a:r>
            <a:endParaRPr lang="en-CA" sz="3200" dirty="0"/>
          </a:p>
          <a:p>
            <a:endParaRPr lang="en-US" sz="32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Tree>
    <p:extLst>
      <p:ext uri="{BB962C8B-B14F-4D97-AF65-F5344CB8AC3E}">
        <p14:creationId xmlns:p14="http://schemas.microsoft.com/office/powerpoint/2010/main" val="116307900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sz="3200" i="1" u="sng" dirty="0" smtClean="0">
                <a:latin typeface="Chalkboard"/>
                <a:cs typeface="Chalkboard"/>
              </a:rPr>
              <a:t>Inspiration:</a:t>
            </a:r>
            <a:endParaRPr lang="en-US" sz="3200" i="1" u="sng" dirty="0">
              <a:latin typeface="Chalkboard"/>
              <a:cs typeface="Chalkboard"/>
            </a:endParaRPr>
          </a:p>
        </p:txBody>
      </p:sp>
      <p:sp>
        <p:nvSpPr>
          <p:cNvPr id="5" name="Content Placeholder 4"/>
          <p:cNvSpPr>
            <a:spLocks noGrp="1"/>
          </p:cNvSpPr>
          <p:nvPr>
            <p:ph idx="1"/>
            <p:custDataLst>
              <p:tags r:id="rId3"/>
            </p:custDataLst>
          </p:nvPr>
        </p:nvSpPr>
        <p:spPr>
          <a:xfrm>
            <a:off x="762000" y="1219200"/>
            <a:ext cx="8077200" cy="5562599"/>
          </a:xfrm>
        </p:spPr>
        <p:txBody>
          <a:bodyPr>
            <a:normAutofit fontScale="92500"/>
          </a:bodyPr>
          <a:lstStyle/>
          <a:p>
            <a:pPr marL="0" indent="0">
              <a:buNone/>
            </a:pPr>
            <a:r>
              <a:rPr lang="en-US" dirty="0" smtClean="0"/>
              <a:t>-Inspired by a colleague’s experiences and promise of “a million magic moments”, I began taking my kindergarten class on weekly visits to an assisted living facility three years ago.  </a:t>
            </a:r>
            <a:endParaRPr lang="en-US" dirty="0"/>
          </a:p>
          <a:p>
            <a:pPr marL="0" indent="0">
              <a:buNone/>
            </a:pPr>
            <a:r>
              <a:rPr lang="en-US" dirty="0"/>
              <a:t>-</a:t>
            </a:r>
            <a:r>
              <a:rPr lang="en-US" dirty="0" smtClean="0"/>
              <a:t>Participants </a:t>
            </a:r>
            <a:r>
              <a:rPr lang="en-US" dirty="0"/>
              <a:t>in this program – children, residents, families, and staff – engage in multiple social, educational and magical moments.  </a:t>
            </a:r>
            <a:endParaRPr lang="en-US" dirty="0" smtClean="0"/>
          </a:p>
          <a:p>
            <a:pPr marL="0" indent="0">
              <a:buNone/>
            </a:pPr>
            <a:r>
              <a:rPr lang="en-US" dirty="0"/>
              <a:t>-</a:t>
            </a:r>
            <a:r>
              <a:rPr lang="en-US" dirty="0" smtClean="0"/>
              <a:t>Everything </a:t>
            </a:r>
            <a:r>
              <a:rPr lang="en-US" dirty="0"/>
              <a:t>I have witnessed from this experience leads me to believe intergenerational programs are not only beneficial for early childhood development, but also for the residents. </a:t>
            </a:r>
            <a:endParaRPr lang="en-US" dirty="0" smtClean="0"/>
          </a:p>
        </p:txBody>
      </p:sp>
    </p:spTree>
    <p:custDataLst>
      <p:tags r:id="rId1"/>
    </p:custDataLst>
    <p:extLst>
      <p:ext uri="{BB962C8B-B14F-4D97-AF65-F5344CB8AC3E}">
        <p14:creationId xmlns:p14="http://schemas.microsoft.com/office/powerpoint/2010/main" val="353329936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sz="3200" i="1" u="sng" dirty="0" smtClean="0">
                <a:latin typeface="Chalkboard"/>
                <a:cs typeface="Chalkboard"/>
              </a:rPr>
              <a:t>Objectives:</a:t>
            </a:r>
            <a:endParaRPr lang="en-US" sz="3200" i="1" u="sng" dirty="0">
              <a:latin typeface="Chalkboard"/>
              <a:cs typeface="Chalkboard"/>
            </a:endParaRPr>
          </a:p>
        </p:txBody>
      </p:sp>
      <p:sp>
        <p:nvSpPr>
          <p:cNvPr id="5" name="Content Placeholder 4"/>
          <p:cNvSpPr>
            <a:spLocks noGrp="1"/>
          </p:cNvSpPr>
          <p:nvPr>
            <p:ph idx="1"/>
            <p:custDataLst>
              <p:tags r:id="rId3"/>
            </p:custDataLst>
          </p:nvPr>
        </p:nvSpPr>
        <p:spPr>
          <a:xfrm>
            <a:off x="762000" y="1295401"/>
            <a:ext cx="8077200" cy="5333999"/>
          </a:xfrm>
        </p:spPr>
        <p:txBody>
          <a:bodyPr>
            <a:normAutofit fontScale="92500" lnSpcReduction="10000"/>
          </a:bodyPr>
          <a:lstStyle/>
          <a:p>
            <a:pPr marL="0" indent="0">
              <a:buNone/>
            </a:pPr>
            <a:r>
              <a:rPr lang="en-US" dirty="0">
                <a:solidFill>
                  <a:srgbClr val="000000"/>
                </a:solidFill>
              </a:rPr>
              <a:t>-Intergenerational learning programs provide opportunities for sharing of time, development of relationship and reciprocal learning between generations.  </a:t>
            </a:r>
            <a:endParaRPr lang="en-US" dirty="0" smtClean="0"/>
          </a:p>
          <a:p>
            <a:pPr marL="0" indent="0">
              <a:buNone/>
            </a:pPr>
            <a:r>
              <a:rPr lang="en-US" dirty="0" smtClean="0"/>
              <a:t> -“</a:t>
            </a:r>
            <a:r>
              <a:rPr lang="en-US" dirty="0"/>
              <a:t>Intergenerational programs are designed to engage non-biologically linked older and younger persons in interactions that encourage cross-generational bonding, promote cultural exchange, and provide positive support systems that help to maintain the well-being and security of the younger and older generations” (Newman, 1997, p.56)</a:t>
            </a:r>
            <a:r>
              <a:rPr lang="en-US" dirty="0" smtClean="0"/>
              <a:t>.</a:t>
            </a:r>
          </a:p>
        </p:txBody>
      </p:sp>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sz="3200" i="1" u="sng" dirty="0" smtClean="0">
                <a:latin typeface="Chalkboard"/>
                <a:cs typeface="Chalkboard"/>
              </a:rPr>
              <a:t>Inquiry: </a:t>
            </a:r>
            <a:endParaRPr lang="en-US" sz="3200" i="1" u="sng" dirty="0">
              <a:latin typeface="Chalkboard"/>
              <a:cs typeface="Chalkboard"/>
            </a:endParaRPr>
          </a:p>
        </p:txBody>
      </p:sp>
      <p:sp>
        <p:nvSpPr>
          <p:cNvPr id="5" name="Content Placeholder 4"/>
          <p:cNvSpPr>
            <a:spLocks noGrp="1"/>
          </p:cNvSpPr>
          <p:nvPr>
            <p:ph idx="1"/>
            <p:custDataLst>
              <p:tags r:id="rId3"/>
            </p:custDataLst>
          </p:nvPr>
        </p:nvSpPr>
        <p:spPr>
          <a:xfrm>
            <a:off x="762000" y="1295400"/>
            <a:ext cx="8077200" cy="5257799"/>
          </a:xfrm>
        </p:spPr>
        <p:txBody>
          <a:bodyPr>
            <a:normAutofit lnSpcReduction="10000"/>
          </a:bodyPr>
          <a:lstStyle/>
          <a:p>
            <a:pPr marL="0" indent="0">
              <a:buNone/>
            </a:pPr>
            <a:r>
              <a:rPr lang="en-CA" sz="2800" i="1" dirty="0" smtClean="0">
                <a:latin typeface="Courier New"/>
                <a:cs typeface="Courier New"/>
              </a:rPr>
              <a:t>“How </a:t>
            </a:r>
            <a:r>
              <a:rPr lang="en-CA" sz="2800" i="1" dirty="0">
                <a:latin typeface="Courier New"/>
                <a:cs typeface="Courier New"/>
              </a:rPr>
              <a:t>can I improve intergenerational relations and programming specific to kindergarten children visiting an assisted living facility each week</a:t>
            </a:r>
            <a:r>
              <a:rPr lang="en-CA" sz="2800" i="1" dirty="0" smtClean="0">
                <a:latin typeface="Courier New"/>
                <a:cs typeface="Courier New"/>
              </a:rPr>
              <a:t>?”</a:t>
            </a:r>
            <a:endParaRPr lang="en-US" dirty="0" smtClean="0"/>
          </a:p>
          <a:p>
            <a:pPr marL="0" indent="0">
              <a:buNone/>
            </a:pPr>
            <a:r>
              <a:rPr lang="en-US" dirty="0" smtClean="0"/>
              <a:t>In </a:t>
            </a:r>
            <a:r>
              <a:rPr lang="en-US" dirty="0"/>
              <a:t>teaching we follow our instincts and embrace opportunities that are authentic and inspiring. Intergenerational learning feels right on multiple levels. </a:t>
            </a:r>
            <a:r>
              <a:rPr lang="en-US" dirty="0" smtClean="0"/>
              <a:t>My </a:t>
            </a:r>
            <a:r>
              <a:rPr lang="en-US" dirty="0"/>
              <a:t>goal in selecting intergenerational learning as a research topic is to </a:t>
            </a:r>
            <a:r>
              <a:rPr lang="en-US" dirty="0" smtClean="0"/>
              <a:t>scrutinize </a:t>
            </a:r>
            <a:r>
              <a:rPr lang="en-US" dirty="0"/>
              <a:t>my personal </a:t>
            </a:r>
            <a:r>
              <a:rPr lang="en-US" dirty="0" smtClean="0"/>
              <a:t>experiences using </a:t>
            </a:r>
            <a:r>
              <a:rPr lang="en-US" dirty="0"/>
              <a:t>research and case studies.</a:t>
            </a:r>
            <a:r>
              <a:rPr lang="en-CA" dirty="0"/>
              <a:t> </a:t>
            </a:r>
            <a:endParaRPr lang="en-CA" dirty="0" smtClean="0"/>
          </a:p>
          <a:p>
            <a:pPr marL="0" indent="0">
              <a:buNone/>
            </a:pPr>
            <a:endParaRPr lang="en-US" dirty="0" smtClean="0"/>
          </a:p>
        </p:txBody>
      </p:sp>
    </p:spTree>
    <p:custDataLst>
      <p:tags r:id="rId1"/>
    </p:custDataLst>
    <p:extLst>
      <p:ext uri="{BB962C8B-B14F-4D97-AF65-F5344CB8AC3E}">
        <p14:creationId xmlns:p14="http://schemas.microsoft.com/office/powerpoint/2010/main" val="423486951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sz="3200" i="1" u="sng" dirty="0" smtClean="0">
                <a:latin typeface="Chalkboard"/>
                <a:cs typeface="Chalkboard"/>
              </a:rPr>
              <a:t>Theory:</a:t>
            </a:r>
            <a:endParaRPr lang="en-US" sz="3200" i="1" u="sng" dirty="0">
              <a:latin typeface="Chalkboard"/>
              <a:cs typeface="Chalkboard"/>
            </a:endParaRPr>
          </a:p>
        </p:txBody>
      </p:sp>
      <p:sp>
        <p:nvSpPr>
          <p:cNvPr id="5" name="Content Placeholder 4"/>
          <p:cNvSpPr>
            <a:spLocks noGrp="1"/>
          </p:cNvSpPr>
          <p:nvPr>
            <p:ph idx="1"/>
            <p:custDataLst>
              <p:tags r:id="rId3"/>
            </p:custDataLst>
          </p:nvPr>
        </p:nvSpPr>
        <p:spPr>
          <a:xfrm>
            <a:off x="838200" y="1143001"/>
            <a:ext cx="8077200" cy="5715000"/>
          </a:xfrm>
        </p:spPr>
        <p:txBody>
          <a:bodyPr>
            <a:normAutofit fontScale="70000" lnSpcReduction="20000"/>
          </a:bodyPr>
          <a:lstStyle/>
          <a:p>
            <a:pPr marL="0" indent="0">
              <a:buNone/>
            </a:pPr>
            <a:r>
              <a:rPr lang="en-US" sz="3400" dirty="0" smtClean="0"/>
              <a:t>-Sociocultural </a:t>
            </a:r>
            <a:r>
              <a:rPr lang="en-US" sz="3400" dirty="0"/>
              <a:t>theories align with the social nature of learning imbedded in intergenerational programs.  Intergenerational learning promotes social justice and equity as does pedagogy of societal reconstruction theory (</a:t>
            </a:r>
            <a:r>
              <a:rPr lang="en-US" sz="3400" dirty="0" smtClean="0"/>
              <a:t>Whiteland</a:t>
            </a:r>
            <a:r>
              <a:rPr lang="en-US" sz="3400" dirty="0"/>
              <a:t>, 2013)</a:t>
            </a:r>
            <a:r>
              <a:rPr lang="en-US" sz="3400" dirty="0" smtClean="0"/>
              <a:t>.  </a:t>
            </a:r>
            <a:endParaRPr lang="en-CA" sz="3400" dirty="0"/>
          </a:p>
          <a:p>
            <a:pPr marL="0" indent="0">
              <a:buNone/>
            </a:pPr>
            <a:r>
              <a:rPr lang="en-US" sz="3400" dirty="0"/>
              <a:t>-Dewey’s foundational theory of reciprocal giving of knowledge and skills is supported by findings of Kenner, Ruby, Jessel, Gregory &amp; Arju, (2007), in which intergenerational interactions are </a:t>
            </a:r>
            <a:r>
              <a:rPr lang="en-US" sz="3400" dirty="0" smtClean="0"/>
              <a:t>shared </a:t>
            </a:r>
            <a:r>
              <a:rPr lang="en-US" sz="3400" dirty="0"/>
              <a:t>with participants as equitable co-constructors of </a:t>
            </a:r>
            <a:r>
              <a:rPr lang="en-US" sz="3400" dirty="0" smtClean="0"/>
              <a:t>events (</a:t>
            </a:r>
            <a:r>
              <a:rPr lang="en-US" sz="3400" dirty="0" err="1" smtClean="0"/>
              <a:t>Felten</a:t>
            </a:r>
            <a:r>
              <a:rPr lang="en-US" sz="3400" dirty="0" smtClean="0"/>
              <a:t> &amp; Clayton, 2011).</a:t>
            </a:r>
            <a:endParaRPr lang="en-CA" sz="3400" dirty="0"/>
          </a:p>
          <a:p>
            <a:pPr marL="0" indent="0">
              <a:buNone/>
            </a:pPr>
            <a:r>
              <a:rPr lang="en-US" sz="3400" dirty="0"/>
              <a:t>-Vygotsky’s sociocultural theory affirms learning in a cultural community through zone of proximal development </a:t>
            </a:r>
            <a:r>
              <a:rPr lang="en-US" sz="3400" dirty="0" smtClean="0"/>
              <a:t>and considers </a:t>
            </a:r>
            <a:r>
              <a:rPr lang="en-US" sz="3400" dirty="0"/>
              <a:t>affects of social relationships on cognitive </a:t>
            </a:r>
            <a:r>
              <a:rPr lang="en-US" sz="3400" dirty="0" smtClean="0"/>
              <a:t>development (</a:t>
            </a:r>
            <a:r>
              <a:rPr lang="en-US" sz="3400" dirty="0"/>
              <a:t>Knight, </a:t>
            </a:r>
            <a:r>
              <a:rPr lang="en-US" sz="3400" dirty="0" err="1"/>
              <a:t>Skouteris</a:t>
            </a:r>
            <a:r>
              <a:rPr lang="en-US" sz="3400" dirty="0"/>
              <a:t>, Townsend &amp; Hooley, 2014</a:t>
            </a:r>
            <a:r>
              <a:rPr lang="en-CA" sz="3400" dirty="0"/>
              <a:t> </a:t>
            </a:r>
            <a:r>
              <a:rPr lang="en-US" sz="3400" dirty="0" smtClean="0">
                <a:solidFill>
                  <a:srgbClr val="000000"/>
                </a:solidFill>
              </a:rPr>
              <a:t>).</a:t>
            </a:r>
            <a:endParaRPr lang="en-CA" sz="3400" dirty="0"/>
          </a:p>
          <a:p>
            <a:pPr marL="0" indent="0">
              <a:buNone/>
            </a:pPr>
            <a:r>
              <a:rPr lang="en-US" sz="3400" dirty="0"/>
              <a:t>-Erikson’s model of psychosocial development theorizes fulfillment increases through generativity – the need to guide the next generation – and identity </a:t>
            </a:r>
            <a:r>
              <a:rPr lang="en-US" sz="3400" dirty="0" smtClean="0"/>
              <a:t>formation (</a:t>
            </a:r>
            <a:r>
              <a:rPr lang="en-US" sz="3400" dirty="0" smtClean="0">
                <a:solidFill>
                  <a:srgbClr val="000000"/>
                </a:solidFill>
              </a:rPr>
              <a:t>Holmes, 2009).</a:t>
            </a:r>
            <a:endParaRPr lang="en-CA" sz="3400" dirty="0"/>
          </a:p>
          <a:p>
            <a:pPr marL="0" indent="0">
              <a:buNone/>
            </a:pPr>
            <a:endParaRPr lang="en-US" dirty="0" smtClean="0"/>
          </a:p>
        </p:txBody>
      </p:sp>
    </p:spTree>
    <p:custDataLst>
      <p:tags r:id="rId1"/>
    </p:custDataLst>
    <p:extLst>
      <p:ext uri="{BB962C8B-B14F-4D97-AF65-F5344CB8AC3E}">
        <p14:creationId xmlns:p14="http://schemas.microsoft.com/office/powerpoint/2010/main" val="4095805362"/>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sz="3200" i="1" u="sng" dirty="0" smtClean="0">
                <a:latin typeface="Chalkboard"/>
                <a:cs typeface="Chalkboard"/>
              </a:rPr>
              <a:t>Benefits:</a:t>
            </a:r>
            <a:endParaRPr lang="en-US" sz="3200" i="1" u="sng" dirty="0">
              <a:latin typeface="Chalkboard"/>
              <a:cs typeface="Chalkboard"/>
            </a:endParaRPr>
          </a:p>
        </p:txBody>
      </p:sp>
      <p:sp>
        <p:nvSpPr>
          <p:cNvPr id="5" name="Content Placeholder 4"/>
          <p:cNvSpPr>
            <a:spLocks noGrp="1"/>
          </p:cNvSpPr>
          <p:nvPr>
            <p:ph idx="1"/>
            <p:custDataLst>
              <p:tags r:id="rId3"/>
            </p:custDataLst>
          </p:nvPr>
        </p:nvSpPr>
        <p:spPr>
          <a:xfrm>
            <a:off x="762000" y="1143000"/>
            <a:ext cx="8077200" cy="5257801"/>
          </a:xfrm>
        </p:spPr>
        <p:txBody>
          <a:bodyPr>
            <a:normAutofit fontScale="85000" lnSpcReduction="10000"/>
          </a:bodyPr>
          <a:lstStyle/>
          <a:p>
            <a:pPr marL="0" indent="0">
              <a:buNone/>
            </a:pPr>
            <a:r>
              <a:rPr lang="en-US" dirty="0"/>
              <a:t>-</a:t>
            </a:r>
            <a:r>
              <a:rPr lang="en-US" dirty="0" smtClean="0"/>
              <a:t>Shared</a:t>
            </a:r>
            <a:r>
              <a:rPr lang="en-US" dirty="0"/>
              <a:t>, meaningful, socially relevant learning </a:t>
            </a:r>
            <a:r>
              <a:rPr lang="en-US" dirty="0" smtClean="0"/>
              <a:t>opportunities between the generations. </a:t>
            </a:r>
            <a:endParaRPr lang="en-CA" dirty="0"/>
          </a:p>
          <a:p>
            <a:pPr marL="0" indent="0">
              <a:buNone/>
            </a:pPr>
            <a:r>
              <a:rPr lang="en-US" dirty="0"/>
              <a:t>-Promotion of and embodiment of lifelong learning.  </a:t>
            </a:r>
            <a:endParaRPr lang="en-CA" dirty="0"/>
          </a:p>
          <a:p>
            <a:pPr marL="0" indent="0">
              <a:buNone/>
            </a:pPr>
            <a:r>
              <a:rPr lang="en-US" dirty="0"/>
              <a:t>-Augmentation of self-esteem and confidence through valued contributions.</a:t>
            </a:r>
            <a:endParaRPr lang="en-CA" dirty="0"/>
          </a:p>
          <a:p>
            <a:pPr marL="0" indent="0">
              <a:buNone/>
            </a:pPr>
            <a:r>
              <a:rPr lang="en-US" dirty="0"/>
              <a:t>-Elimination of age-segregation and anti-aging </a:t>
            </a:r>
            <a:r>
              <a:rPr lang="en-US" dirty="0" smtClean="0"/>
              <a:t>attitudes through </a:t>
            </a:r>
            <a:r>
              <a:rPr lang="en-US" dirty="0">
                <a:solidFill>
                  <a:srgbClr val="000000"/>
                </a:solidFill>
              </a:rPr>
              <a:t>e</a:t>
            </a:r>
            <a:r>
              <a:rPr lang="en-US" dirty="0" smtClean="0">
                <a:solidFill>
                  <a:srgbClr val="000000"/>
                </a:solidFill>
              </a:rPr>
              <a:t>mpathy, understanding and tolerance.</a:t>
            </a:r>
          </a:p>
          <a:p>
            <a:pPr marL="0" indent="0">
              <a:buNone/>
            </a:pPr>
            <a:r>
              <a:rPr lang="en-US" dirty="0" smtClean="0"/>
              <a:t>-Increased physical and mental wellness.</a:t>
            </a:r>
            <a:endParaRPr lang="en-CA" dirty="0"/>
          </a:p>
          <a:p>
            <a:pPr marL="0" indent="0">
              <a:buNone/>
            </a:pPr>
            <a:r>
              <a:rPr lang="en-US" dirty="0" smtClean="0"/>
              <a:t>-</a:t>
            </a:r>
            <a:r>
              <a:rPr lang="en-US" dirty="0"/>
              <a:t>Increased social connectedness and opportunity for socially acceptable incidents of human touch. </a:t>
            </a:r>
            <a:endParaRPr lang="en-US" dirty="0" smtClean="0"/>
          </a:p>
          <a:p>
            <a:pPr marL="0" indent="0">
              <a:buNone/>
            </a:pPr>
            <a:r>
              <a:rPr lang="en-US" dirty="0" smtClean="0"/>
              <a:t>-Meaningful and genuine relationships develop between diverse age groups.</a:t>
            </a:r>
            <a:endParaRPr lang="en-CA" dirty="0"/>
          </a:p>
          <a:p>
            <a:endParaRPr lang="en-US" dirty="0" smtClean="0"/>
          </a:p>
        </p:txBody>
      </p:sp>
    </p:spTree>
    <p:custDataLst>
      <p:tags r:id="rId1"/>
    </p:custDataLst>
    <p:extLst>
      <p:ext uri="{BB962C8B-B14F-4D97-AF65-F5344CB8AC3E}">
        <p14:creationId xmlns:p14="http://schemas.microsoft.com/office/powerpoint/2010/main" val="2254213843"/>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sz="3200" i="1" u="sng" dirty="0" smtClean="0">
                <a:latin typeface="Chalkboard"/>
                <a:cs typeface="Chalkboard"/>
              </a:rPr>
              <a:t>Considerations:</a:t>
            </a:r>
            <a:endParaRPr lang="en-US" sz="3200" i="1" u="sng" dirty="0">
              <a:latin typeface="Chalkboard"/>
              <a:cs typeface="Chalkboard"/>
            </a:endParaRPr>
          </a:p>
        </p:txBody>
      </p:sp>
      <p:sp>
        <p:nvSpPr>
          <p:cNvPr id="5" name="Content Placeholder 4"/>
          <p:cNvSpPr>
            <a:spLocks noGrp="1"/>
          </p:cNvSpPr>
          <p:nvPr>
            <p:ph idx="1"/>
            <p:custDataLst>
              <p:tags r:id="rId3"/>
            </p:custDataLst>
          </p:nvPr>
        </p:nvSpPr>
        <p:spPr>
          <a:xfrm>
            <a:off x="762000" y="1295400"/>
            <a:ext cx="8077200" cy="5410199"/>
          </a:xfrm>
        </p:spPr>
        <p:txBody>
          <a:bodyPr>
            <a:normAutofit fontScale="92500" lnSpcReduction="20000"/>
          </a:bodyPr>
          <a:lstStyle/>
          <a:p>
            <a:pPr marL="0" indent="0">
              <a:buNone/>
            </a:pPr>
            <a:r>
              <a:rPr lang="en-US" dirty="0" smtClean="0"/>
              <a:t>-Current knowledge </a:t>
            </a:r>
            <a:r>
              <a:rPr lang="en-US" dirty="0"/>
              <a:t>of intergenerational learning is based on practice more that research</a:t>
            </a:r>
            <a:r>
              <a:rPr lang="en-US" dirty="0" smtClean="0"/>
              <a:t>.</a:t>
            </a:r>
          </a:p>
          <a:p>
            <a:pPr marL="0" indent="0">
              <a:buNone/>
            </a:pPr>
            <a:r>
              <a:rPr lang="en-US" dirty="0"/>
              <a:t>-Perceptions of early childhood, aging, and elderly must be understood in relation to ages and developmental stages. </a:t>
            </a:r>
            <a:endParaRPr lang="en-US" dirty="0" smtClean="0"/>
          </a:p>
          <a:p>
            <a:pPr marL="0" indent="0">
              <a:buNone/>
            </a:pPr>
            <a:r>
              <a:rPr lang="en-US" dirty="0" smtClean="0"/>
              <a:t>-Collaboration</a:t>
            </a:r>
            <a:r>
              <a:rPr lang="en-US" dirty="0"/>
              <a:t>, equality in decision-making, reciprocity of contributions, and benefit to all ages determine the depth of the relationship and context for transformative learning.</a:t>
            </a:r>
            <a:endParaRPr lang="en-CA" dirty="0"/>
          </a:p>
          <a:p>
            <a:pPr marL="0" indent="0">
              <a:buNone/>
            </a:pPr>
            <a:r>
              <a:rPr lang="en-US" dirty="0" smtClean="0"/>
              <a:t>-If </a:t>
            </a:r>
            <a:r>
              <a:rPr lang="en-US" dirty="0"/>
              <a:t>intergenerational programs with young children and older adults </a:t>
            </a:r>
            <a:r>
              <a:rPr lang="en-US" dirty="0" smtClean="0"/>
              <a:t>are to be considered </a:t>
            </a:r>
            <a:r>
              <a:rPr lang="en-US" dirty="0"/>
              <a:t>service </a:t>
            </a:r>
            <a:r>
              <a:rPr lang="en-US" dirty="0" smtClean="0"/>
              <a:t>learning they need to include an element of reflection. </a:t>
            </a:r>
            <a:endParaRPr lang="en-US" dirty="0"/>
          </a:p>
        </p:txBody>
      </p:sp>
    </p:spTree>
    <p:custDataLst>
      <p:tags r:id="rId1"/>
    </p:custDataLst>
    <p:extLst>
      <p:ext uri="{BB962C8B-B14F-4D97-AF65-F5344CB8AC3E}">
        <p14:creationId xmlns:p14="http://schemas.microsoft.com/office/powerpoint/2010/main" val="219854779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sz="3200" i="1" u="sng" dirty="0" smtClean="0">
                <a:latin typeface="Chalkboard"/>
                <a:cs typeface="Chalkboard"/>
              </a:rPr>
              <a:t>Questions Revealed:</a:t>
            </a:r>
            <a:endParaRPr lang="en-US" sz="3200" i="1" u="sng" dirty="0">
              <a:latin typeface="Chalkboard"/>
              <a:cs typeface="Chalkboard"/>
            </a:endParaRPr>
          </a:p>
        </p:txBody>
      </p:sp>
      <p:sp>
        <p:nvSpPr>
          <p:cNvPr id="5" name="Content Placeholder 4"/>
          <p:cNvSpPr>
            <a:spLocks noGrp="1"/>
          </p:cNvSpPr>
          <p:nvPr>
            <p:ph idx="1"/>
            <p:custDataLst>
              <p:tags r:id="rId3"/>
            </p:custDataLst>
          </p:nvPr>
        </p:nvSpPr>
        <p:spPr>
          <a:xfrm>
            <a:off x="762000" y="1219200"/>
            <a:ext cx="8077200" cy="4953000"/>
          </a:xfrm>
        </p:spPr>
        <p:txBody>
          <a:bodyPr>
            <a:normAutofit lnSpcReduction="10000"/>
          </a:bodyPr>
          <a:lstStyle/>
          <a:p>
            <a:pPr marL="0" indent="0">
              <a:buNone/>
            </a:pPr>
            <a:r>
              <a:rPr lang="en-US" dirty="0" smtClean="0"/>
              <a:t>-</a:t>
            </a:r>
            <a:r>
              <a:rPr lang="en-US" dirty="0"/>
              <a:t>Do intergenerational programs actually allow participants to work collaboratively, with reciprocity and equity to decision-make and determine activities and program goals? (Smith &amp; Yeager, 2008). </a:t>
            </a:r>
            <a:endParaRPr lang="en-US" dirty="0" smtClean="0"/>
          </a:p>
          <a:p>
            <a:pPr marL="0" indent="0">
              <a:buNone/>
            </a:pPr>
            <a:r>
              <a:rPr lang="en-US" dirty="0" smtClean="0"/>
              <a:t>-What considerations are critical to developing quality intergenerational learning programs.</a:t>
            </a:r>
          </a:p>
          <a:p>
            <a:pPr marL="0" indent="0">
              <a:buNone/>
            </a:pPr>
            <a:r>
              <a:rPr lang="en-US" dirty="0" smtClean="0"/>
              <a:t>-How can professionals attain skills and knowledge needed to invest in and  implement an intergenerational program?</a:t>
            </a:r>
          </a:p>
        </p:txBody>
      </p:sp>
    </p:spTree>
    <p:custDataLst>
      <p:tags r:id="rId1"/>
    </p:custDataLst>
    <p:extLst>
      <p:ext uri="{BB962C8B-B14F-4D97-AF65-F5344CB8AC3E}">
        <p14:creationId xmlns:p14="http://schemas.microsoft.com/office/powerpoint/2010/main" val="2770301801"/>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4.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7.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8.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9.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20.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2.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3.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34.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heme/theme1.xml><?xml version="1.0" encoding="utf-8"?>
<a:theme xmlns:a="http://schemas.openxmlformats.org/drawingml/2006/main" name="Training New Employe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 New Employees.potx</Template>
  <TotalTime>0</TotalTime>
  <Words>1718</Words>
  <Application>Microsoft Macintosh PowerPoint</Application>
  <PresentationFormat>On-screen Show (4:3)</PresentationFormat>
  <Paragraphs>133</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Training New Employees</vt:lpstr>
      <vt:lpstr>Intergenerational Learning Creating Magical Moments</vt:lpstr>
      <vt:lpstr>PowerPoint Presentation</vt:lpstr>
      <vt:lpstr>Inspiration:</vt:lpstr>
      <vt:lpstr>Objectives:</vt:lpstr>
      <vt:lpstr>Inquiry: </vt:lpstr>
      <vt:lpstr>Theory:</vt:lpstr>
      <vt:lpstr>Benefits:</vt:lpstr>
      <vt:lpstr>Considerations:</vt:lpstr>
      <vt:lpstr>Questions Revealed:</vt:lpstr>
      <vt:lpstr>Professional Perspective:</vt:lpstr>
      <vt:lpstr>Conclusions:</vt:lpstr>
      <vt:lpstr>Intentions: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2010-02-01T21:33:28Z</dcterms:created>
  <dcterms:modified xsi:type="dcterms:W3CDTF">2015-07-16T03:34:21Z</dcterms:modified>
</cp:coreProperties>
</file>